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69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20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08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6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5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0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4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1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07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35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77475D6-937A-48C9-9635-49E547BB09CE}" type="datetimeFigureOut">
              <a:rPr lang="en-IN" smtClean="0"/>
              <a:t>07-07-2023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04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6CEAB10-C583-435B-B68F-90E604A3E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686" y="2492458"/>
            <a:ext cx="8915399" cy="226278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1" i="1" dirty="0">
                <a:solidFill>
                  <a:schemeClr val="bg1"/>
                </a:solidFill>
              </a:rPr>
              <a:t/>
            </a:r>
            <a:br>
              <a:rPr lang="en-US" b="1" i="1" dirty="0">
                <a:solidFill>
                  <a:schemeClr val="bg1"/>
                </a:solidFill>
              </a:rPr>
            </a:br>
            <a:r>
              <a:rPr lang="en-US" i="1" dirty="0">
                <a:solidFill>
                  <a:schemeClr val="bg1"/>
                </a:solidFill>
              </a:rPr>
              <a:t/>
            </a:r>
            <a:br>
              <a:rPr lang="en-US" i="1" dirty="0">
                <a:solidFill>
                  <a:schemeClr val="bg1"/>
                </a:solidFill>
              </a:rPr>
            </a:br>
            <a:r>
              <a:rPr lang="en-US" i="1" kern="0" dirty="0">
                <a:solidFill>
                  <a:schemeClr val="accent2"/>
                </a:solidFill>
                <a:cs typeface="Calibri" pitchFamily="34" charset="0"/>
              </a:rPr>
              <a:t>DEVELOPER – </a:t>
            </a:r>
            <a:br>
              <a:rPr lang="en-US" i="1" kern="0" dirty="0">
                <a:solidFill>
                  <a:schemeClr val="accent2"/>
                </a:solidFill>
                <a:cs typeface="Calibri" pitchFamily="34" charset="0"/>
              </a:rPr>
            </a:br>
            <a:r>
              <a:rPr lang="en-US" i="1" kern="0" dirty="0">
                <a:solidFill>
                  <a:schemeClr val="accent2"/>
                </a:solidFill>
                <a:cs typeface="Calibri" pitchFamily="34" charset="0"/>
              </a:rPr>
              <a:t>INTRODUCTION TO AGILE</a:t>
            </a:r>
            <a:r>
              <a:rPr lang="en-US" b="1" i="1" kern="0" dirty="0">
                <a:solidFill>
                  <a:srgbClr val="FFFF00"/>
                </a:solidFill>
                <a:cs typeface="Calibri" pitchFamily="34" charset="0"/>
              </a:rPr>
              <a:t/>
            </a:r>
            <a:br>
              <a:rPr lang="en-US" b="1" i="1" kern="0" dirty="0">
                <a:solidFill>
                  <a:srgbClr val="FFFF00"/>
                </a:solidFill>
                <a:cs typeface="Calibri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20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3DBAC1-EBEB-4C33-A201-A0AACDA4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-159026"/>
            <a:ext cx="9875520" cy="1245704"/>
          </a:xfrm>
        </p:spPr>
        <p:txBody>
          <a:bodyPr/>
          <a:lstStyle/>
          <a:p>
            <a:r>
              <a:rPr lang="en-IN" dirty="0"/>
              <a:t>THE MANIFESTO’S </a:t>
            </a:r>
            <a:r>
              <a:rPr lang="en-IN" sz="5400" dirty="0"/>
              <a:t>12</a:t>
            </a:r>
            <a:r>
              <a:rPr lang="en-IN" dirty="0"/>
              <a:t>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5DA282-3345-401B-8B3B-8A9A5315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785191"/>
            <a:ext cx="10840278" cy="57613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	Customer satisfaction by rapid delivery of useful software</a:t>
            </a:r>
          </a:p>
          <a:p>
            <a:r>
              <a:rPr lang="en-US" dirty="0"/>
              <a:t>2.	Welcoming changing requirements, even late in development</a:t>
            </a:r>
          </a:p>
          <a:p>
            <a:r>
              <a:rPr lang="en-US" dirty="0"/>
              <a:t>3.	Working software is delivered frequently (in only days or weeks)</a:t>
            </a:r>
          </a:p>
          <a:p>
            <a:r>
              <a:rPr lang="en-US" dirty="0"/>
              <a:t>4.	Close, daily cooperation between business people and developers</a:t>
            </a:r>
          </a:p>
          <a:p>
            <a:r>
              <a:rPr lang="en-US" dirty="0"/>
              <a:t>5.	Projects are built around motivated individuals who should be trusted</a:t>
            </a:r>
          </a:p>
          <a:p>
            <a:r>
              <a:rPr lang="en-US" dirty="0"/>
              <a:t>6.	Face-to-face conversation is the best form of communication</a:t>
            </a:r>
          </a:p>
          <a:p>
            <a:r>
              <a:rPr lang="en-US" dirty="0"/>
              <a:t>7.	Working software is the principal measure of progress</a:t>
            </a:r>
          </a:p>
          <a:p>
            <a:r>
              <a:rPr lang="en-US" dirty="0"/>
              <a:t>8.	Sustainable development, ability for a delivery team to maintain a constant pace</a:t>
            </a:r>
          </a:p>
          <a:p>
            <a:pPr marL="45720" indent="0">
              <a:buNone/>
            </a:pPr>
            <a:r>
              <a:rPr lang="en-US" dirty="0"/>
              <a:t>                indefinitely</a:t>
            </a:r>
          </a:p>
          <a:p>
            <a:r>
              <a:rPr lang="en-US" dirty="0"/>
              <a:t>9.	Continuous attention to technical excellence and good design</a:t>
            </a:r>
          </a:p>
          <a:p>
            <a:r>
              <a:rPr lang="en-US" dirty="0"/>
              <a:t>10.	Simplicity – the art of maximizing the amount of work not done – is essential</a:t>
            </a:r>
          </a:p>
          <a:p>
            <a:r>
              <a:rPr lang="en-US" dirty="0"/>
              <a:t>11.	Self-organizing teams</a:t>
            </a:r>
          </a:p>
          <a:p>
            <a:r>
              <a:rPr lang="en-US" dirty="0"/>
              <a:t>12.	Regular adaptation to changing circumstances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2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CA83B6-7B30-4D45-BC55-B4A12187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AGILE VALUES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63184EBF-E4DF-4C8A-B296-6682F669F3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7253"/>
            <a:ext cx="8965276" cy="491461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7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30F2CD-3F82-428E-8F71-B2FC3770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AND XP 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0E834FF-1F79-4589-AD23-134F4B79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43" y="1593574"/>
            <a:ext cx="10823714" cy="497950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Values </a:t>
            </a:r>
            <a:r>
              <a:rPr lang="en-US" sz="2400" dirty="0"/>
              <a:t>è The foundation for all the activities and artifacts for a project following an Agile. As a team improves to make themselves more efficient, the values act as a benchmark.</a:t>
            </a:r>
            <a:endParaRPr lang="en-IN" sz="2400" dirty="0"/>
          </a:p>
          <a:p>
            <a:pPr lvl="0"/>
            <a:r>
              <a:rPr lang="en-US" sz="2400" b="1" dirty="0"/>
              <a:t>Scrum Values</a:t>
            </a:r>
            <a:endParaRPr lang="en-IN" sz="2400" b="1" dirty="0"/>
          </a:p>
          <a:p>
            <a:pPr lvl="1"/>
            <a:r>
              <a:rPr lang="en-US" dirty="0"/>
              <a:t>Transparency – all work is performed in a transparent manner</a:t>
            </a:r>
            <a:endParaRPr lang="en-IN" sz="1100" dirty="0"/>
          </a:p>
          <a:p>
            <a:pPr lvl="1"/>
            <a:r>
              <a:rPr lang="en-US" dirty="0"/>
              <a:t>Inspection – review the team’s performance and their process at cadence checkpoints</a:t>
            </a:r>
            <a:endParaRPr lang="en-IN" sz="1100" dirty="0"/>
          </a:p>
          <a:p>
            <a:pPr lvl="1"/>
            <a:r>
              <a:rPr lang="en-US" dirty="0"/>
              <a:t>Adaptation – make adjustments to improve team performance or streamline the</a:t>
            </a:r>
            <a:r>
              <a:rPr lang="en-US" sz="2400" dirty="0"/>
              <a:t> </a:t>
            </a:r>
            <a:r>
              <a:rPr lang="en-US" sz="1800" dirty="0"/>
              <a:t>process</a:t>
            </a:r>
            <a:endParaRPr lang="en-IN" sz="1800" dirty="0"/>
          </a:p>
          <a:p>
            <a:pPr lvl="0"/>
            <a:r>
              <a:rPr lang="en-US" sz="2400" b="1" dirty="0"/>
              <a:t>XP Values</a:t>
            </a:r>
            <a:endParaRPr lang="en-IN" sz="2400" b="1" dirty="0"/>
          </a:p>
          <a:p>
            <a:pPr lvl="1"/>
            <a:r>
              <a:rPr lang="en-US" dirty="0"/>
              <a:t>Trust  between	team	members,	between	the	team	and	the	business, between the team and management</a:t>
            </a:r>
          </a:p>
          <a:p>
            <a:pPr lvl="1"/>
            <a:endParaRPr lang="en-IN" sz="1100" dirty="0"/>
          </a:p>
          <a:p>
            <a:pPr lvl="1"/>
            <a:r>
              <a:rPr lang="en-US" dirty="0"/>
              <a:t>Simplicity	–	focus	on	the	simplest	design	first	and	iterate	to	increase complexity</a:t>
            </a:r>
          </a:p>
          <a:p>
            <a:pPr lvl="1"/>
            <a:endParaRPr lang="en-IN" sz="1100" dirty="0"/>
          </a:p>
          <a:p>
            <a:pPr lvl="1"/>
            <a:r>
              <a:rPr lang="en-US" dirty="0"/>
              <a:t>Feedback – seek out feedback from stakeholders and end users frequently.</a:t>
            </a:r>
            <a:endParaRPr lang="en-IN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29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2083EE-92E8-48F0-998E-63AEF626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60BF8F8-F294-4199-9E4E-6792F42E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320130" cy="4528930"/>
          </a:xfrm>
        </p:spPr>
        <p:txBody>
          <a:bodyPr/>
          <a:lstStyle/>
          <a:p>
            <a:pPr lvl="0"/>
            <a:r>
              <a:rPr lang="en-US" dirty="0"/>
              <a:t>Seek stakeholder’s approval regularly.</a:t>
            </a:r>
            <a:endParaRPr lang="en-IN" dirty="0"/>
          </a:p>
          <a:p>
            <a:pPr lvl="0"/>
            <a:r>
              <a:rPr lang="en-US" dirty="0"/>
              <a:t>Releasable software at the end of each iteration.</a:t>
            </a:r>
            <a:endParaRPr lang="en-IN" dirty="0"/>
          </a:p>
          <a:p>
            <a:pPr lvl="0"/>
            <a:r>
              <a:rPr lang="en-US" dirty="0"/>
              <a:t>Testing during the whole development cycle.</a:t>
            </a:r>
            <a:endParaRPr lang="en-IN" dirty="0"/>
          </a:p>
          <a:p>
            <a:pPr lvl="0"/>
            <a:r>
              <a:rPr lang="en-US" dirty="0"/>
              <a:t>Short iterations are easy to plan.</a:t>
            </a:r>
            <a:endParaRPr lang="en-IN" dirty="0"/>
          </a:p>
          <a:p>
            <a:pPr lvl="0"/>
            <a:r>
              <a:rPr lang="en-US" dirty="0"/>
              <a:t>The power of team.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707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E0035D-5BE9-46E8-8D58-FF875FC3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9875520" cy="927652"/>
          </a:xfrm>
        </p:spPr>
        <p:txBody>
          <a:bodyPr/>
          <a:lstStyle/>
          <a:p>
            <a:r>
              <a:rPr lang="en-IN" dirty="0"/>
              <a:t>WHEN TO CONSIDER AGILE..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EBA37A7A-F43F-41DF-9AED-0FB8D44DB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096" y="820660"/>
            <a:ext cx="10450664" cy="57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F02FEF-AEBB-43CC-A472-11CB0D68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COMPARING AGILE AND TRADITIONAL METHODOLOGIES</a:t>
            </a:r>
            <a:br>
              <a:rPr lang="en-IN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C5BF9C08-F21E-442A-BCBC-7A3E7A16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1514060"/>
            <a:ext cx="9086332" cy="50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B05AAF-8362-4967-9D11-91B79A9B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VS. WATERFALL: THE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8CF26D3-98C7-4BF4-AF5F-E7846F88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Whether the model is waterfall or Agile, communication is generally considered to be the most important critical success factor for any project.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Processes seem logical, but they often get in the way and slow down product development – and rollout into production.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Agile Teams create “Just In Time” documentation.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Agile embraces change; waterfall resists it.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61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FDE902-543F-4916-B952-3E85CD45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D24551-E6D3-4A8D-9168-37631561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Lean is the foundation of Agile.</a:t>
            </a:r>
            <a:endParaRPr lang="en-IN" dirty="0"/>
          </a:p>
          <a:p>
            <a:pPr marL="45720" indent="0">
              <a:buNone/>
            </a:pPr>
            <a:endParaRPr lang="en-IN" dirty="0"/>
          </a:p>
          <a:p>
            <a:pPr lvl="0"/>
            <a:r>
              <a:rPr lang="en-US" dirty="0"/>
              <a:t>Lean is a way of thinking.</a:t>
            </a:r>
            <a:endParaRPr lang="en-IN" dirty="0"/>
          </a:p>
          <a:p>
            <a:endParaRPr lang="en-IN" dirty="0"/>
          </a:p>
          <a:p>
            <a:pPr lvl="0"/>
            <a:r>
              <a:rPr lang="en-US" dirty="0"/>
              <a:t>Lean means creating more value for customers with fewer resources and minimized waste.</a:t>
            </a:r>
            <a:endParaRPr lang="en-IN" dirty="0"/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934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CA189E-F611-461E-B287-03A0D7D0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DE47388-35CD-472E-AEC5-AD152750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616765"/>
            <a:ext cx="10668000" cy="5049078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Eliminate waste</a:t>
            </a:r>
            <a:endParaRPr lang="en-IN" b="1" dirty="0"/>
          </a:p>
          <a:p>
            <a:r>
              <a:rPr lang="en-US" sz="2400" b="1" i="1" dirty="0"/>
              <a:t>"There is nothing so useless as doing efficiently that which should not be</a:t>
            </a:r>
            <a:endParaRPr lang="en-IN" sz="2400" b="1" i="1" dirty="0"/>
          </a:p>
          <a:p>
            <a:r>
              <a:rPr lang="en-US" sz="2400" b="1" i="1" dirty="0"/>
              <a:t>done at all." – Peter Drucker</a:t>
            </a:r>
            <a:endParaRPr lang="en-IN" sz="1200" dirty="0"/>
          </a:p>
          <a:p>
            <a:pPr lvl="2"/>
            <a:r>
              <a:rPr lang="en-US" dirty="0"/>
              <a:t>Reduce work in progress</a:t>
            </a:r>
            <a:endParaRPr lang="en-IN" sz="1050" dirty="0"/>
          </a:p>
          <a:p>
            <a:pPr lvl="2"/>
            <a:r>
              <a:rPr lang="en-US" dirty="0"/>
              <a:t>Add value</a:t>
            </a:r>
            <a:endParaRPr lang="en-IN" sz="1050" dirty="0"/>
          </a:p>
          <a:p>
            <a:pPr lvl="2"/>
            <a:r>
              <a:rPr lang="en-US" dirty="0"/>
              <a:t>80/20 rule – 80% value in 20% of the scope/work</a:t>
            </a:r>
            <a:endParaRPr lang="en-IN" sz="1050" dirty="0"/>
          </a:p>
          <a:p>
            <a:pPr marL="45720" indent="0">
              <a:buNone/>
            </a:pPr>
            <a:endParaRPr lang="en-IN" sz="1800" dirty="0"/>
          </a:p>
          <a:p>
            <a:pPr lvl="1"/>
            <a:r>
              <a:rPr lang="en-US" b="1" dirty="0"/>
              <a:t>Quality is built-in/non-negotiable</a:t>
            </a:r>
            <a:endParaRPr lang="en-IN" b="1" dirty="0"/>
          </a:p>
          <a:p>
            <a:pPr lvl="2"/>
            <a:r>
              <a:rPr lang="en-US" dirty="0"/>
              <a:t>No tolerance for defects – especially at the end</a:t>
            </a:r>
            <a:endParaRPr lang="en-IN" sz="1050" dirty="0"/>
          </a:p>
          <a:p>
            <a:pPr lvl="2"/>
            <a:r>
              <a:rPr lang="en-US" dirty="0"/>
              <a:t>Shift quality to the left – move as close to source as practical</a:t>
            </a:r>
            <a:endParaRPr lang="en-IN" sz="1050" dirty="0"/>
          </a:p>
          <a:p>
            <a:pPr lvl="2"/>
            <a:r>
              <a:rPr lang="en-US" dirty="0"/>
              <a:t>Fix the process to eliminate the defects</a:t>
            </a:r>
            <a:endParaRPr lang="en-IN" sz="1050" dirty="0"/>
          </a:p>
          <a:p>
            <a:endParaRPr lang="en-IN" sz="5400" dirty="0"/>
          </a:p>
          <a:p>
            <a:endParaRPr lang="en-IN" sz="5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02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68F8FA-3822-4F20-8871-AD77B782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81F1008-A4C7-4562-A5CD-D07ABD9DC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75791"/>
            <a:ext cx="9906000" cy="432020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/>
              <a:t>Create knowledge</a:t>
            </a:r>
            <a:endParaRPr lang="en-IN" b="1" dirty="0"/>
          </a:p>
          <a:p>
            <a:pPr lvl="2"/>
            <a:r>
              <a:rPr lang="en-US" dirty="0"/>
              <a:t>Disciplined approach to problem solving</a:t>
            </a:r>
            <a:endParaRPr lang="en-IN" sz="1050" dirty="0"/>
          </a:p>
          <a:p>
            <a:pPr lvl="2"/>
            <a:r>
              <a:rPr lang="en-US" dirty="0"/>
              <a:t>Continuous Improvement/Kaizen</a:t>
            </a:r>
            <a:endParaRPr lang="en-IN" sz="1050" dirty="0"/>
          </a:p>
          <a:p>
            <a:pPr lvl="2"/>
            <a:r>
              <a:rPr lang="en-US" dirty="0"/>
              <a:t>Best Practices are history lessons - solutions to past problems</a:t>
            </a:r>
            <a:endParaRPr lang="en-IN" sz="1050" dirty="0"/>
          </a:p>
          <a:p>
            <a:r>
              <a:rPr lang="en-US" sz="2400" dirty="0"/>
              <a:t> </a:t>
            </a:r>
            <a:endParaRPr lang="en-IN" sz="1800" dirty="0"/>
          </a:p>
          <a:p>
            <a:pPr lvl="1"/>
            <a:r>
              <a:rPr lang="en-US" b="1" dirty="0"/>
              <a:t>Defer commitment</a:t>
            </a:r>
            <a:endParaRPr lang="en-IN" b="1" dirty="0"/>
          </a:p>
          <a:p>
            <a:r>
              <a:rPr lang="en-US" sz="2400" b="1" i="1" dirty="0"/>
              <a:t>“In preparing for battle I have always found that plans are useless, but</a:t>
            </a:r>
            <a:endParaRPr lang="en-IN" sz="2400" b="1" i="1" dirty="0"/>
          </a:p>
          <a:p>
            <a:r>
              <a:rPr lang="en-US" sz="2400" b="1" i="1" dirty="0"/>
              <a:t>planning is indispensable” - General Dwight Eisenhower</a:t>
            </a:r>
            <a:endParaRPr lang="en-IN" sz="1200" dirty="0"/>
          </a:p>
          <a:p>
            <a:pPr lvl="2"/>
            <a:r>
              <a:rPr lang="en-US" dirty="0"/>
              <a:t>Planning is not commitment</a:t>
            </a:r>
            <a:endParaRPr lang="en-IN" sz="1050" dirty="0"/>
          </a:p>
          <a:p>
            <a:pPr lvl="2"/>
            <a:r>
              <a:rPr lang="en-US" dirty="0"/>
              <a:t>Defer commitment to last practical moment</a:t>
            </a:r>
            <a:endParaRPr lang="en-IN" sz="1050" dirty="0"/>
          </a:p>
          <a:p>
            <a:r>
              <a:rPr lang="en-US" sz="2400" dirty="0"/>
              <a:t> </a:t>
            </a:r>
            <a:endParaRPr lang="en-IN" sz="5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485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095F321-C5D5-4909-B262-570A694B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CF9D42B-64D5-4CF1-9791-2F255BE1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814" y="2107095"/>
            <a:ext cx="10008706" cy="4479235"/>
          </a:xfrm>
        </p:spPr>
        <p:txBody>
          <a:bodyPr/>
          <a:lstStyle/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The Agile Narrative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Agile Manifesto, Principles and Values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Comparing Waterfall with Agile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Advantages and Challenges of Agile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Lean Overview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55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5A1867-44C1-4E80-A5DC-025A3B40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95BC9F-35E4-462F-81EF-0D531A3B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Scrum Framework</a:t>
            </a:r>
          </a:p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 Scrum Roles and Responsibilities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Product Owner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 Scrum Master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 Scrum Team</a:t>
            </a:r>
          </a:p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Scrum Challenges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10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4E88BD-3EAF-4B82-8C0D-89405E9B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D649966-720D-46EE-A5E5-2F8B77DD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73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39C6AE-1E9D-4242-97E8-72633A4C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08" y="371061"/>
            <a:ext cx="8252791" cy="64935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 Process Overview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2082AC52-71E2-48FB-BB07-D5AD33CC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663" y="695739"/>
            <a:ext cx="10463172" cy="58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2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7EFB90-219E-4160-8EB6-C822DA28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613" y="364435"/>
            <a:ext cx="8146774" cy="39756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Helvetica" pitchFamily="34" charset="0"/>
              </a:rPr>
              <a:t>Origin of Scrum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AAA5E99-AF63-46D1-947A-EED56E33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10" y="896108"/>
            <a:ext cx="10228380" cy="53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F24D51-627D-4180-888E-FBFA8BDF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5659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Helvetica" pitchFamily="34" charset="0"/>
              </a:rPr>
              <a:t>The Scrum Framework</a:t>
            </a:r>
            <a:br>
              <a:rPr lang="en-US" dirty="0">
                <a:cs typeface="Helvetica" pitchFamily="34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FD0DD971-3130-4431-A085-FEBEB7544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04" y="728387"/>
            <a:ext cx="10486191" cy="56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4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2E63EC-1F14-4465-8B2C-10B7B8A9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5A95D75-69D5-4DD8-8BFE-5BC551267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FAF8422-A406-4A4A-AFB9-0F98E5B0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98825"/>
            <a:ext cx="11158330" cy="61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5F393F-C9BC-43C6-889C-F736159F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6BE411E-167D-4EFD-98BC-1E1C337E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7AC043F-6A42-4AE4-A7E1-AB29DF62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1" y="106019"/>
            <a:ext cx="10885627" cy="63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7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A3DF48-67DC-4127-8214-F3E1D0A0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3AA079B-99EF-4F91-BF5E-DC75F1C4A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31AA357-D1C2-4083-96AB-7D21A666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6" y="203149"/>
            <a:ext cx="11561487" cy="64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9A3CE09-7EFE-49C4-8618-64B94614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99C1330-AD41-4FFB-A510-CEA4CD38E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B1A8227-ED58-4F56-9112-4272C287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7" y="291340"/>
            <a:ext cx="11638930" cy="6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B35134-96D2-4245-9877-BD34AC34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743F54-1E80-4372-8287-0F7AA321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4E6F043-60B4-46E4-A0EE-07ED8749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4" y="278916"/>
            <a:ext cx="11641000" cy="62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5DFD4F-C198-4060-8008-90E74003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AGILE NARRATIVE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631A9C3-EDC4-4928-98FD-365D78F8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1752600"/>
            <a:ext cx="10624930" cy="4495800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ct val="50000"/>
              </a:spcBef>
              <a:buClr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Agile software development is a group of software development methods based on: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Iterative and Incremental Development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where requirements and solutions evolve through collaboration between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self-organizing, cross-functional teams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. 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Adaptive Planning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evolutionary development and delivery, and encourages rapid and flexible response to change. 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Direct Collaboration and Communication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between business and development organizations.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Interactions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throughout the development cycle.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661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4528A55-3F59-4073-A9B2-CB637F51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8B7479F-F0FC-4E9A-ABB9-4AFF712D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CD409C0-1F0E-41B5-92B9-B0E649F2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4" y="144324"/>
            <a:ext cx="11845580" cy="64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9C9CBD0-EDB1-484D-8677-CDF4213B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8A9648-55BD-47B1-83EF-5A7CDDA9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9D0779-1683-4F48-A7D8-2FF623C1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4" y="242887"/>
            <a:ext cx="11673303" cy="6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C73056-A65A-4F25-B934-11DA6FF3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81DF84-DA05-465E-B988-BF4275EA1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26CFD2E-ED97-40D6-A282-D1612FCF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3" y="201888"/>
            <a:ext cx="11610768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53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8B782D-0CA8-4054-928D-B67A90A1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1F877C-3E78-46CD-B587-5B1814E3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B1A8776-1048-406E-8E10-BE15E927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7" y="215140"/>
            <a:ext cx="11707260" cy="63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5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35D508-1887-44A5-B524-A16E6F53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21CDAA7-AB43-4FAB-9185-5873E5D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C4E6A10-DE26-442C-8FF3-9F1E61FA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" y="277674"/>
            <a:ext cx="11569355" cy="63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3A26E-2F56-4A83-8C68-69B6AB1D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B2C8CE8E-70B6-4E53-8D75-22F21E66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6F98B59-0ED4-4050-AC68-5ABF062C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1" y="318673"/>
            <a:ext cx="11527528" cy="62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1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32D51FA-D931-4558-AD29-DA183DA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A86506E-0A35-4557-8FF7-590DCD5F7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5CD6F4D-C649-4265-A410-06546E76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2" y="266492"/>
            <a:ext cx="11565214" cy="64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D5F17A7-C19F-47F4-AB9C-E46B77B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BBFB3BB-424E-4829-AB77-21CEFA76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F0C4B95-1261-453E-A2CB-C33732FF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4" y="269805"/>
            <a:ext cx="11643070" cy="63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C0BE09-5A08-475E-BCFA-75945300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1379050-57FC-4BAF-B69C-18CECFED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37BFAB7-0C5C-4891-BF67-AB0AFEC5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4" y="268977"/>
            <a:ext cx="11409916" cy="61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F46E22-513B-4DC1-A6D3-A956516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5FAB7A1-7D56-4D6C-9449-7BCA5AE6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4D4CC28-1FEC-41A2-8BD8-CEE47057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1" y="189464"/>
            <a:ext cx="11496883" cy="6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8E1764A-17E1-4EF8-B782-0A07972B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762000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AGILE MANIFESTO</a:t>
            </a:r>
            <a:br>
              <a:rPr lang="en-US" b="1" dirty="0"/>
            </a:br>
            <a:r>
              <a:rPr lang="en-US" b="1" dirty="0"/>
              <a:t>Individuals and Interactions </a:t>
            </a:r>
            <a:r>
              <a:rPr lang="en-US" b="1" i="1" u="sng" dirty="0"/>
              <a:t>Over </a:t>
            </a:r>
            <a:r>
              <a:rPr lang="en-US" b="1" dirty="0"/>
              <a:t>Processes and Tools</a:t>
            </a:r>
            <a:br>
              <a:rPr lang="en-US" b="1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45BC9352-8E81-4CA6-9A86-8522CAE7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776" y="2171169"/>
            <a:ext cx="7543701" cy="37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0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D989286-1B95-448F-BAA7-F2686124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1D28978-3E4C-4572-9B88-C1B1FF72A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B625D62-BD43-457E-975B-775BF5C3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7" y="291466"/>
            <a:ext cx="11527114" cy="6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2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33FEFBE-961A-4ADF-B33A-304935D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3BE782-FA6C-4A1B-92E0-BDB4B5E3F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22D15A2-C5E0-434E-9E95-7D975094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8" y="251169"/>
            <a:ext cx="11325018" cy="62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0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68558E-7FFC-4601-B239-32ED57E5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38B3F40-1997-431A-B298-14F5DC47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4AF5A2A1-7C29-420D-864F-407696D1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1" y="287614"/>
            <a:ext cx="11467893" cy="60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4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94922D3-E24D-4CA9-B00B-0E4B2F02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68DB086-9D4A-403F-9A33-B48593B1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AD9CFC7-19DE-48A3-ADB0-9F4E006F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" y="259038"/>
            <a:ext cx="11642243" cy="6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9C14561-284B-474A-8212-E03B723A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834FFD-40E1-4BCA-A8E6-59FDD09BE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63A2870-0781-4536-87AB-6794EE3A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" y="225079"/>
            <a:ext cx="11456711" cy="61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9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E0D5D86-2E0F-4490-818D-23A89C50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3" y="-132523"/>
            <a:ext cx="10121348" cy="428045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        PRODUCT OVER DOCUMENTATION</a:t>
            </a:r>
            <a:br>
              <a:rPr lang="en-US" b="1" dirty="0"/>
            </a:br>
            <a:r>
              <a:rPr lang="en-US" b="1" dirty="0"/>
              <a:t>                         Working Software</a:t>
            </a:r>
            <a:br>
              <a:rPr lang="en-US" b="1" dirty="0"/>
            </a:br>
            <a:r>
              <a:rPr lang="en-US" b="1" dirty="0"/>
              <a:t>                                    </a:t>
            </a:r>
            <a:r>
              <a:rPr lang="en-US" b="1" i="1" u="sng" dirty="0"/>
              <a:t>over</a:t>
            </a:r>
            <a:br>
              <a:rPr lang="en-US" b="1" i="1" u="sng" dirty="0"/>
            </a:br>
            <a:r>
              <a:rPr lang="en-US" b="1" i="1" dirty="0"/>
              <a:t>                  </a:t>
            </a:r>
            <a:r>
              <a:rPr lang="en-US" b="1" dirty="0"/>
              <a:t>Extensive and Comprehensive   </a:t>
            </a:r>
            <a:br>
              <a:rPr lang="en-US" b="1" dirty="0"/>
            </a:br>
            <a:r>
              <a:rPr lang="en-US" b="1" dirty="0"/>
              <a:t>                               Documentation</a:t>
            </a:r>
            <a:br>
              <a:rPr lang="en-US" b="1" dirty="0"/>
            </a:br>
            <a:r>
              <a:rPr lang="en-US" b="1" i="1" u="sng" dirty="0"/>
              <a:t/>
            </a:r>
            <a:br>
              <a:rPr lang="en-US" b="1" i="1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B7FB644-90E1-4047-9FB1-5161B13A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606" y="3077818"/>
            <a:ext cx="9872871" cy="4038600"/>
          </a:xfrm>
        </p:spPr>
        <p:txBody>
          <a:bodyPr/>
          <a:lstStyle/>
          <a:p>
            <a:endParaRPr lang="en-US" dirty="0"/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Not one instead of the other!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Produce </a:t>
            </a:r>
            <a:r>
              <a:rPr lang="en-US" sz="3200" i="1" u="sng" dirty="0"/>
              <a:t>only</a:t>
            </a:r>
            <a:r>
              <a:rPr lang="en-US" sz="3200" dirty="0"/>
              <a:t> as much documentation as is needed </a:t>
            </a:r>
            <a:r>
              <a:rPr lang="en-US" sz="3200" i="1" u="sng" dirty="0"/>
              <a:t>right now</a:t>
            </a:r>
            <a:r>
              <a:rPr lang="en-US" sz="3200" i="1" dirty="0"/>
              <a:t> </a:t>
            </a:r>
            <a:r>
              <a:rPr lang="en-US" sz="3200" dirty="0"/>
              <a:t>to produce a working product.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80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57EFA-C8EB-42C7-BAA8-11613209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18052"/>
            <a:ext cx="9875520" cy="569844"/>
          </a:xfrm>
        </p:spPr>
        <p:txBody>
          <a:bodyPr>
            <a:normAutofit fontScale="90000"/>
          </a:bodyPr>
          <a:lstStyle/>
          <a:p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/>
            </a:r>
            <a:br>
              <a:rPr lang="en-US" b="1" dirty="0"/>
            </a:br>
            <a:r>
              <a:rPr lang="en-US" b="1" dirty="0"/>
              <a:t>EMBRACE CHANGE OVER STAYING TO “THE PLAN”    </a:t>
            </a:r>
            <a:br>
              <a:rPr lang="en-US" b="1" dirty="0"/>
            </a:br>
            <a:r>
              <a:rPr lang="en-US" b="1" dirty="0"/>
              <a:t>                   Responding to Change</a:t>
            </a:r>
            <a:br>
              <a:rPr lang="en-US" b="1" dirty="0"/>
            </a:br>
            <a:r>
              <a:rPr lang="en-US" b="1" dirty="0"/>
              <a:t>                                    </a:t>
            </a:r>
            <a:r>
              <a:rPr lang="en-US" b="1" i="1" u="sng" dirty="0"/>
              <a:t>over</a:t>
            </a:r>
            <a:br>
              <a:rPr lang="en-US" b="1" i="1" u="sng" dirty="0"/>
            </a:br>
            <a:r>
              <a:rPr lang="en-US" b="1" i="1" dirty="0"/>
              <a:t>                        </a:t>
            </a:r>
            <a:r>
              <a:rPr lang="en-US" b="1" dirty="0"/>
              <a:t>Following a Plan</a:t>
            </a:r>
            <a:br>
              <a:rPr lang="en-US" b="1" dirty="0"/>
            </a:br>
            <a:r>
              <a:rPr lang="en-US" b="1" i="1" u="sng" dirty="0"/>
              <a:t/>
            </a:r>
            <a:br>
              <a:rPr lang="en-US" b="1" i="1" u="sng" dirty="0"/>
            </a:br>
            <a:r>
              <a:rPr lang="en-US" b="1" dirty="0"/>
              <a:t/>
            </a:r>
            <a:br>
              <a:rPr lang="en-US" b="1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DB9FA3B-EA71-4930-B696-2E819C0A8E6D}"/>
              </a:ext>
            </a:extLst>
          </p:cNvPr>
          <p:cNvSpPr/>
          <p:nvPr/>
        </p:nvSpPr>
        <p:spPr>
          <a:xfrm>
            <a:off x="917714" y="3429000"/>
            <a:ext cx="987552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“Planning is indispensable, but is worthless come execution time”.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As the project unfolds, changes will be seen that are needed “immediately”, or in an upcoming Sprint.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Embrace change</a:t>
            </a:r>
          </a:p>
        </p:txBody>
      </p:sp>
    </p:spTree>
    <p:extLst>
      <p:ext uri="{BB962C8B-B14F-4D97-AF65-F5344CB8AC3E}">
        <p14:creationId xmlns:p14="http://schemas.microsoft.com/office/powerpoint/2010/main" val="18947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FA9A75-3BB4-4187-8A39-86DF3B5F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CUSTOMERS OVER CONTRACTS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FE1587-4ED6-4E0F-B5AB-AB8DF9FF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/>
              <a:t>                                         Customer Collaboration</a:t>
            </a:r>
            <a:r>
              <a:rPr lang="en-US" b="1" i="1" dirty="0"/>
              <a:t>         </a:t>
            </a:r>
          </a:p>
          <a:p>
            <a:pPr marL="45720" indent="0">
              <a:buNone/>
            </a:pPr>
            <a:r>
              <a:rPr lang="en-US" b="1" i="1" dirty="0"/>
              <a:t>                                                       </a:t>
            </a:r>
            <a:r>
              <a:rPr lang="en-US" b="1" i="1" u="sng" dirty="0"/>
              <a:t>over</a:t>
            </a:r>
            <a:r>
              <a:rPr lang="en-US" b="1" dirty="0"/>
              <a:t>                                    </a:t>
            </a:r>
          </a:p>
          <a:p>
            <a:pPr marL="45720" indent="0">
              <a:buNone/>
            </a:pPr>
            <a:r>
              <a:rPr lang="en-US" b="1" dirty="0"/>
              <a:t>                                          Contract Negotiation</a:t>
            </a:r>
            <a:endParaRPr lang="en-IN" dirty="0"/>
          </a:p>
          <a:p>
            <a:pPr lvl="0"/>
            <a:r>
              <a:rPr lang="en-US" dirty="0"/>
              <a:t>Because all requirements cannot be known at the beginning of a project, Agile stresses the need for continuous engagement and conversation with the business during the course of the project.</a:t>
            </a:r>
            <a:endParaRPr lang="en-IN" dirty="0"/>
          </a:p>
          <a:p>
            <a:pPr lvl="0"/>
            <a:r>
              <a:rPr lang="en-US" dirty="0"/>
              <a:t>Business and IT no longer sign a contract and walk their separate ways.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99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1A5E9C-362F-4067-A366-EC88F762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MANIFESTO’S TENETS – SOME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772B25-21D2-4539-A144-FE0375A2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2257509"/>
            <a:ext cx="9875520" cy="3838492"/>
          </a:xfrm>
        </p:spPr>
        <p:txBody>
          <a:bodyPr/>
          <a:lstStyle/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Communication is generally considered to be the most important critical success factor for any project (Agile or waterfall).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Processes seem logical, but they often get in the way and slow down product development – and its rollout into production.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create “just in time” and “just enough” documentation.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embrace change to the backlog of 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28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43EB208-A52B-4E31-880F-5623BF56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MANIFESTO’S TENETS – SOME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DD1E699-AED5-4D82-97D3-9F74C752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691191" cy="4634948"/>
          </a:xfrm>
        </p:spPr>
        <p:txBody>
          <a:bodyPr/>
          <a:lstStyle/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Communication is generally considered to be the most important critical success factor for any project (Agile or waterfall).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Processes seem logical, but they often get in the way and slow down product development – and its rollout into production.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create “just in time” and “just enough” documentation.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embrace change to the backlog of 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67818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105</TotalTime>
  <Words>669</Words>
  <Application>Microsoft Office PowerPoint</Application>
  <PresentationFormat>Widescreen</PresentationFormat>
  <Paragraphs>130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ＭＳ Ｐゴシック</vt:lpstr>
      <vt:lpstr>Calibri</vt:lpstr>
      <vt:lpstr>Corbel</vt:lpstr>
      <vt:lpstr>Courier New</vt:lpstr>
      <vt:lpstr>Helvetica</vt:lpstr>
      <vt:lpstr>Wingdings</vt:lpstr>
      <vt:lpstr>Basis</vt:lpstr>
      <vt:lpstr>  DEVELOPER –  INTRODUCTION TO AGILE </vt:lpstr>
      <vt:lpstr>AGENDA</vt:lpstr>
      <vt:lpstr>THE AGILE NARRATIVE</vt:lpstr>
      <vt:lpstr>THE AGILE MANIFESTO Individuals and Interactions Over Processes and Tools </vt:lpstr>
      <vt:lpstr>         PRODUCT OVER DOCUMENTATION                          Working Software                                     over                   Extensive and Comprehensive                                   Documentation  </vt:lpstr>
      <vt:lpstr>        EMBRACE CHANGE OVER STAYING TO “THE PLAN”                        Responding to Change                                     over                         Following a Plan   </vt:lpstr>
      <vt:lpstr>CUSTOMERS OVER CONTRACTS</vt:lpstr>
      <vt:lpstr>AGILE MANIFESTO’S TENETS – SOME TAKEAWAYS</vt:lpstr>
      <vt:lpstr>AGILE MANIFESTO’S TENETS – SOME TAKEAWAYS</vt:lpstr>
      <vt:lpstr>THE MANIFESTO’S 12 PRINCIPLES</vt:lpstr>
      <vt:lpstr>                    AGILE VALUES</vt:lpstr>
      <vt:lpstr>SCRUM AND XP VALUES</vt:lpstr>
      <vt:lpstr>ADVANTAGES OF AGILE</vt:lpstr>
      <vt:lpstr>WHEN TO CONSIDER AGILE..</vt:lpstr>
      <vt:lpstr>COMPARING AGILE AND TRADITIONAL METHODOLOGIES </vt:lpstr>
      <vt:lpstr>AGILE VS. WATERFALL: THE TAKEAWAYS</vt:lpstr>
      <vt:lpstr>LEAN OVERVIEW</vt:lpstr>
      <vt:lpstr>LEAN PRINCIPLES</vt:lpstr>
      <vt:lpstr>LEAN PRINCIPLES</vt:lpstr>
      <vt:lpstr>Agenda</vt:lpstr>
      <vt:lpstr>PowerPoint Presentation</vt:lpstr>
      <vt:lpstr>Scrum Process Overview </vt:lpstr>
      <vt:lpstr>Origin of Scrum</vt:lpstr>
      <vt:lpstr>The Scrum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DEVELOPER –  INTRODUCTION TO AGILE </dc:title>
  <dc:creator>TIPI</dc:creator>
  <cp:lastModifiedBy>LENOVO</cp:lastModifiedBy>
  <cp:revision>11</cp:revision>
  <dcterms:created xsi:type="dcterms:W3CDTF">2020-08-28T13:31:01Z</dcterms:created>
  <dcterms:modified xsi:type="dcterms:W3CDTF">2023-07-07T04:54:58Z</dcterms:modified>
</cp:coreProperties>
</file>